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Karl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roximaNova-bold.fntdata"/><Relationship Id="rId43" Type="http://schemas.openxmlformats.org/officeDocument/2006/relationships/font" Target="fonts/ProximaNova-regular.fntdata"/><Relationship Id="rId46" Type="http://schemas.openxmlformats.org/officeDocument/2006/relationships/font" Target="fonts/ProximaNova-boldItalic.fntdata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Karla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Karla-italic.fntdata"/><Relationship Id="rId52" Type="http://schemas.openxmlformats.org/officeDocument/2006/relationships/font" Target="fonts/Karl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Karl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638c91f1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638c91f1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9fca762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9fca76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caecfa0d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caecfa0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8caecfa0d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8caecfa0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caecfa0d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caecfa0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8caecfa0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8caecfa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38c91f1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638c91f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59fca7620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59fca76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2629a0a6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2629a0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bbded63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bbded6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8bbded638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8bbded63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bbded638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bbded63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bbded638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bbded6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8bbded638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8bbded6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12629a0a6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12629a0a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5e104d5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5e104d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38c91f1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38c91f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638c91f1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638c91f1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caecfa0d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caecfa0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12629a0a6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12629a0a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6af72881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6af7288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6af728810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6af72881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8caecfa0d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8caecfa0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3527fe84f_17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3527fe84f_17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69f1b078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69f1b07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8bbded63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8bbded6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rect b="b" l="l" r="r" t="t"/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ig image">
  <p:cSld name="TITLE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rect b="b" l="l" r="r" t="t"/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4" name="Google Shape;54;p9"/>
          <p:cNvSpPr txBox="1"/>
          <p:nvPr>
            <p:ph idx="3" type="body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8BC3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ocs.microsoft.com/en-us/dotnet/csharp/" TargetMode="External"/><Relationship Id="rId4" Type="http://schemas.openxmlformats.org/officeDocument/2006/relationships/hyperlink" Target="https://docs.microsoft.com/en-us/aspnet/core/tutorials/razor-pages/sql?view=aspnetcore-2.2&amp;tabs=visual-studio" TargetMode="External"/><Relationship Id="rId5" Type="http://schemas.openxmlformats.org/officeDocument/2006/relationships/hyperlink" Target="https://msdn.microsoft.com/en-us/magazine/mt842512.aspx" TargetMode="External"/><Relationship Id="rId6" Type="http://schemas.openxmlformats.org/officeDocument/2006/relationships/hyperlink" Target="https://www.baseball-reference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648300" y="3147650"/>
            <a:ext cx="3530700" cy="14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Leveling The </a:t>
            </a:r>
            <a:r>
              <a:rPr lang="en">
                <a:solidFill>
                  <a:srgbClr val="8BC34A"/>
                </a:solidFill>
              </a:rPr>
              <a:t>Playing</a:t>
            </a:r>
            <a:endParaRPr>
              <a:solidFill>
                <a:srgbClr val="8BC34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</a:t>
            </a:r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742745" y="2453179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Image result for sports equipment"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1300" y="1404867"/>
            <a:ext cx="3530700" cy="2353809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ctrTitle"/>
          </p:nvPr>
        </p:nvSpPr>
        <p:spPr>
          <a:xfrm>
            <a:off x="5947050" y="2218375"/>
            <a:ext cx="2769000" cy="12759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2.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REGISTER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5149" cy="3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39375"/>
          <a:stretch/>
        </p:blipFill>
        <p:spPr>
          <a:xfrm>
            <a:off x="468800" y="4067275"/>
            <a:ext cx="3286600" cy="11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ctrTitle"/>
          </p:nvPr>
        </p:nvSpPr>
        <p:spPr>
          <a:xfrm>
            <a:off x="6403575" y="4058400"/>
            <a:ext cx="2680500" cy="10851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3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SEARCH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25" y="0"/>
            <a:ext cx="8748874" cy="4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6850750" y="3871675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615"/>
            <a:ext cx="9143999" cy="204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50" y="2470844"/>
            <a:ext cx="9144000" cy="267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8" y="376875"/>
            <a:ext cx="9024524" cy="438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ctrTitle"/>
          </p:nvPr>
        </p:nvSpPr>
        <p:spPr>
          <a:xfrm>
            <a:off x="5621700" y="1946775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</a:rPr>
              <a:t>Errors</a:t>
            </a:r>
            <a:endParaRPr sz="3600">
              <a:solidFill>
                <a:srgbClr val="999999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0" cy="281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5001"/>
            <a:ext cx="9144000" cy="1581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340000" y="3030675"/>
            <a:ext cx="35223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▸"/>
            </a:pPr>
            <a:r>
              <a:rPr lang="en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Two database contexts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Karla"/>
              <a:buChar char="▹"/>
            </a:pPr>
            <a:r>
              <a:rPr lang="en" sz="12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Due to multiple scaffolds</a:t>
            </a:r>
            <a:endParaRPr sz="12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▸"/>
            </a:pPr>
            <a:r>
              <a:rPr lang="en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Invalid object name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Karla"/>
              <a:buChar char="▹"/>
            </a:pPr>
            <a:r>
              <a:rPr lang="en" sz="12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Added a column variable after scaffold</a:t>
            </a:r>
            <a:endParaRPr sz="12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▸"/>
            </a:pPr>
            <a:r>
              <a:rPr lang="en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Visual Studio Mac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Karla"/>
              <a:buChar char="▹"/>
            </a:pPr>
            <a:r>
              <a:rPr lang="en" sz="12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Does not internally include SQL Server Object Explorer</a:t>
            </a:r>
            <a:endParaRPr sz="12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Table</a:t>
            </a:r>
            <a:endParaRPr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8" y="170578"/>
            <a:ext cx="8872525" cy="22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838259" y="453625"/>
            <a:ext cx="3148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BC34A"/>
                </a:solidFill>
              </a:rPr>
              <a:t>WEB</a:t>
            </a:r>
            <a:r>
              <a:rPr lang="en" sz="2400"/>
              <a:t>CRAWLER</a:t>
            </a:r>
            <a:endParaRPr sz="2400"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00" y="1157100"/>
            <a:ext cx="7447276" cy="42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ctrTitle"/>
          </p:nvPr>
        </p:nvSpPr>
        <p:spPr>
          <a:xfrm>
            <a:off x="5140375" y="1852050"/>
            <a:ext cx="3522300" cy="15084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4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MANUAL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CALCULATION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5807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625" y="983250"/>
            <a:ext cx="1938750" cy="41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818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350" y="647800"/>
            <a:ext cx="2853800" cy="4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4294967295" type="ctrTitle"/>
          </p:nvPr>
        </p:nvSpPr>
        <p:spPr>
          <a:xfrm>
            <a:off x="7150750" y="74750"/>
            <a:ext cx="1941000" cy="847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Hitters Code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133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4682675" y="1511550"/>
            <a:ext cx="30978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Namespace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Model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Tag Helpers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public [data type] [nameOfObject] {get; set;}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OnPost()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Method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OnGet()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8634731" y="45174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DDC3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Who are </a:t>
            </a:r>
            <a:r>
              <a:rPr lang="en" sz="2400">
                <a:solidFill>
                  <a:srgbClr val="CDDC39"/>
                </a:solidFill>
              </a:rPr>
              <a:t>we:</a:t>
            </a:r>
            <a:endParaRPr sz="2400">
              <a:solidFill>
                <a:srgbClr val="CDDC39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41000" y="1212150"/>
            <a:ext cx="3486600" cy="3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Team Lead: 	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Kristina-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Frontend/Backend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Team Members:</a:t>
            </a:r>
            <a:endParaRPr b="1"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Areli-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		</a:t>
            </a: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Frontend/Backend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	Matt-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	Backend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	Mark-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	Backend</a:t>
            </a:r>
            <a:endParaRPr sz="18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948986" y="190166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4294967295" type="ctrTitle"/>
          </p:nvPr>
        </p:nvSpPr>
        <p:spPr>
          <a:xfrm>
            <a:off x="7150750" y="74750"/>
            <a:ext cx="1941000" cy="847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Hitters Code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838500" y="3819150"/>
            <a:ext cx="53334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public [data type] [nameOfObject] {get; set;}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OnPost()</a:t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29" y="1219400"/>
            <a:ext cx="8858297" cy="27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/>
          <p:nvPr/>
        </p:nvSpPr>
        <p:spPr>
          <a:xfrm>
            <a:off x="8654256" y="45464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4294967295" type="ctrTitle"/>
          </p:nvPr>
        </p:nvSpPr>
        <p:spPr>
          <a:xfrm>
            <a:off x="7150750" y="74750"/>
            <a:ext cx="1941000" cy="847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Hitters Code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5639100" y="3742950"/>
            <a:ext cx="53334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48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▹"/>
            </a:pPr>
            <a:r>
              <a:rPr lang="en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Method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Karla"/>
              <a:buChar char="▹"/>
            </a:pPr>
            <a:r>
              <a:rPr lang="en" sz="18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OnGet()</a:t>
            </a:r>
            <a:endParaRPr sz="18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" y="76200"/>
            <a:ext cx="6793649" cy="381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25" y="3865025"/>
            <a:ext cx="3405150" cy="9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/>
          <p:nvPr/>
        </p:nvSpPr>
        <p:spPr>
          <a:xfrm>
            <a:off x="8651356" y="48499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4294967295" type="ctrTitle"/>
          </p:nvPr>
        </p:nvSpPr>
        <p:spPr>
          <a:xfrm>
            <a:off x="7150750" y="41525"/>
            <a:ext cx="1941000" cy="10728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Hitters Code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.cshtml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" y="74750"/>
            <a:ext cx="7014948" cy="49712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>
            <a:off x="8667956" y="31887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idx="4294967295" type="ctrTitle"/>
          </p:nvPr>
        </p:nvSpPr>
        <p:spPr>
          <a:xfrm>
            <a:off x="7150750" y="41525"/>
            <a:ext cx="1941000" cy="10728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Hitters Code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.cshtml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0" y="517825"/>
            <a:ext cx="6845949" cy="432447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/>
          <p:nvPr/>
        </p:nvSpPr>
        <p:spPr>
          <a:xfrm>
            <a:off x="8667956" y="327197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4575"/>
            <a:ext cx="8839197" cy="169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1950"/>
            <a:ext cx="8609600" cy="12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335975" y="367975"/>
            <a:ext cx="53355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Razor Syntax Errors:</a:t>
            </a:r>
            <a:endParaRPr sz="2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0000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335975" y="367975"/>
            <a:ext cx="53355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Hosting to Server</a:t>
            </a:r>
            <a:endParaRPr sz="24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88" y="903150"/>
            <a:ext cx="8390824" cy="180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" y="2786841"/>
            <a:ext cx="7867650" cy="127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8"/>
          <p:cNvCxnSpPr/>
          <p:nvPr/>
        </p:nvCxnSpPr>
        <p:spPr>
          <a:xfrm>
            <a:off x="4786175" y="2012275"/>
            <a:ext cx="10908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84" name="Google Shape;2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6550" y="4206191"/>
            <a:ext cx="33909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151675" y="1003575"/>
            <a:ext cx="4412388" cy="38666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38770"/>
          <a:stretch/>
        </p:blipFill>
        <p:spPr>
          <a:xfrm>
            <a:off x="316750" y="1236025"/>
            <a:ext cx="4044477" cy="283987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50" y="210525"/>
            <a:ext cx="4617474" cy="305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9"/>
          <p:cNvCxnSpPr/>
          <p:nvPr/>
        </p:nvCxnSpPr>
        <p:spPr>
          <a:xfrm flipH="1" rot="10800000">
            <a:off x="650050" y="1581700"/>
            <a:ext cx="3824400" cy="2448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9"/>
          <p:cNvCxnSpPr>
            <a:endCxn id="294" idx="3"/>
          </p:cNvCxnSpPr>
          <p:nvPr/>
        </p:nvCxnSpPr>
        <p:spPr>
          <a:xfrm flipH="1" rot="10800000">
            <a:off x="671662" y="2851675"/>
            <a:ext cx="3610500" cy="1189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BCD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idx="4294967295" type="ctrTitle"/>
          </p:nvPr>
        </p:nvSpPr>
        <p:spPr>
          <a:xfrm>
            <a:off x="609600" y="1483075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BCD4"/>
                </a:solidFill>
              </a:rPr>
              <a:t>$ </a:t>
            </a:r>
            <a:r>
              <a:rPr lang="en" sz="7200">
                <a:solidFill>
                  <a:srgbClr val="B7B7B7"/>
                </a:solidFill>
              </a:rPr>
              <a:t>540,000</a:t>
            </a:r>
            <a:r>
              <a:rPr lang="en" sz="7200">
                <a:solidFill>
                  <a:srgbClr val="00BCD4"/>
                </a:solidFill>
              </a:rPr>
              <a:t> </a:t>
            </a:r>
            <a:endParaRPr sz="7200">
              <a:solidFill>
                <a:srgbClr val="00BCD4"/>
              </a:solidFill>
            </a:endParaRPr>
          </a:p>
        </p:txBody>
      </p:sp>
      <p:sp>
        <p:nvSpPr>
          <p:cNvPr id="300" name="Google Shape;300;p40"/>
          <p:cNvSpPr txBox="1"/>
          <p:nvPr>
            <p:ph idx="4294967295" type="subTitle"/>
          </p:nvPr>
        </p:nvSpPr>
        <p:spPr>
          <a:xfrm>
            <a:off x="170175" y="45723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Base Salary:2018 - www.baseball-reference.com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idx="4294967295" type="title"/>
          </p:nvPr>
        </p:nvSpPr>
        <p:spPr>
          <a:xfrm>
            <a:off x="817775" y="218875"/>
            <a:ext cx="5598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HITTER </a:t>
            </a:r>
            <a:r>
              <a:rPr lang="en" sz="2400">
                <a:solidFill>
                  <a:schemeClr val="accent5"/>
                </a:solidFill>
              </a:rPr>
              <a:t>TEST</a:t>
            </a:r>
            <a:r>
              <a:rPr lang="en" sz="2400"/>
              <a:t> CASES</a:t>
            </a:r>
            <a:endParaRPr sz="2400"/>
          </a:p>
        </p:txBody>
      </p:sp>
      <p:sp>
        <p:nvSpPr>
          <p:cNvPr id="306" name="Google Shape;306;p41"/>
          <p:cNvSpPr txBox="1"/>
          <p:nvPr/>
        </p:nvSpPr>
        <p:spPr>
          <a:xfrm>
            <a:off x="5402200" y="4749850"/>
            <a:ext cx="301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baseball-reference.com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07" name="Google Shape;307;p41"/>
          <p:cNvGrpSpPr/>
          <p:nvPr/>
        </p:nvGrpSpPr>
        <p:grpSpPr>
          <a:xfrm>
            <a:off x="346299" y="861318"/>
            <a:ext cx="3519131" cy="3875765"/>
            <a:chOff x="335450" y="405325"/>
            <a:chExt cx="3466100" cy="4053300"/>
          </a:xfrm>
        </p:grpSpPr>
        <p:sp>
          <p:nvSpPr>
            <p:cNvPr id="308" name="Google Shape;308;p41"/>
            <p:cNvSpPr/>
            <p:nvPr/>
          </p:nvSpPr>
          <p:spPr>
            <a:xfrm>
              <a:off x="335450" y="405325"/>
              <a:ext cx="3354300" cy="405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1"/>
            <p:cNvSpPr txBox="1"/>
            <p:nvPr/>
          </p:nvSpPr>
          <p:spPr>
            <a:xfrm>
              <a:off x="614900" y="405325"/>
              <a:ext cx="27954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latin typeface="Karla"/>
                  <a:ea typeface="Karla"/>
                  <a:cs typeface="Karla"/>
                  <a:sym typeface="Karla"/>
                </a:rPr>
                <a:t>Ben Zobrist</a:t>
              </a:r>
              <a:endParaRPr sz="3600">
                <a:latin typeface="Karla"/>
                <a:ea typeface="Karla"/>
                <a:cs typeface="Karla"/>
                <a:sym typeface="Karla"/>
              </a:endParaRPr>
            </a:p>
          </p:txBody>
        </p:sp>
        <p:pic>
          <p:nvPicPr>
            <p:cNvPr id="310" name="Google Shape;31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1432" y="1153166"/>
              <a:ext cx="1386081" cy="208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41"/>
            <p:cNvSpPr txBox="1"/>
            <p:nvPr/>
          </p:nvSpPr>
          <p:spPr>
            <a:xfrm>
              <a:off x="573025" y="3452400"/>
              <a:ext cx="2907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Actual 2018:  $16,500,000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12" name="Google Shape;312;p41"/>
            <p:cNvSpPr txBox="1"/>
            <p:nvPr/>
          </p:nvSpPr>
          <p:spPr>
            <a:xfrm>
              <a:off x="447250" y="3815700"/>
              <a:ext cx="3354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Calculated 2018: $19,579,900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grpSp>
        <p:nvGrpSpPr>
          <p:cNvPr id="313" name="Google Shape;313;p41"/>
          <p:cNvGrpSpPr/>
          <p:nvPr/>
        </p:nvGrpSpPr>
        <p:grpSpPr>
          <a:xfrm>
            <a:off x="4255229" y="852600"/>
            <a:ext cx="3528169" cy="3893195"/>
            <a:chOff x="4287801" y="442500"/>
            <a:chExt cx="3474659" cy="4053300"/>
          </a:xfrm>
        </p:grpSpPr>
        <p:grpSp>
          <p:nvGrpSpPr>
            <p:cNvPr id="314" name="Google Shape;314;p41"/>
            <p:cNvGrpSpPr/>
            <p:nvPr/>
          </p:nvGrpSpPr>
          <p:grpSpPr>
            <a:xfrm>
              <a:off x="4287801" y="442500"/>
              <a:ext cx="3474659" cy="4053300"/>
              <a:chOff x="391344" y="405325"/>
              <a:chExt cx="3410206" cy="4053300"/>
            </a:xfrm>
          </p:grpSpPr>
          <p:sp>
            <p:nvSpPr>
              <p:cNvPr id="315" name="Google Shape;315;p41"/>
              <p:cNvSpPr/>
              <p:nvPr/>
            </p:nvSpPr>
            <p:spPr>
              <a:xfrm>
                <a:off x="391344" y="405325"/>
                <a:ext cx="3354300" cy="4053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1"/>
              <p:cNvSpPr txBox="1"/>
              <p:nvPr/>
            </p:nvSpPr>
            <p:spPr>
              <a:xfrm>
                <a:off x="503400" y="405325"/>
                <a:ext cx="3130200" cy="5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600">
                    <a:latin typeface="Karla"/>
                    <a:ea typeface="Karla"/>
                    <a:cs typeface="Karla"/>
                    <a:sym typeface="Karla"/>
                  </a:rPr>
                  <a:t>Anthony Rizzo</a:t>
                </a:r>
                <a:endParaRPr sz="36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17" name="Google Shape;317;p41"/>
              <p:cNvSpPr txBox="1"/>
              <p:nvPr/>
            </p:nvSpPr>
            <p:spPr>
              <a:xfrm>
                <a:off x="573025" y="3452400"/>
                <a:ext cx="2907300" cy="3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Actual 2018:  $7,285,714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18" name="Google Shape;318;p41"/>
              <p:cNvSpPr txBox="1"/>
              <p:nvPr/>
            </p:nvSpPr>
            <p:spPr>
              <a:xfrm>
                <a:off x="447250" y="3815700"/>
                <a:ext cx="3354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Calculated 2018: $15,085,000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pic>
          <p:nvPicPr>
            <p:cNvPr id="319" name="Google Shape;319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9650" y="1180550"/>
              <a:ext cx="1350950" cy="2026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idx="4294967295" type="title"/>
          </p:nvPr>
        </p:nvSpPr>
        <p:spPr>
          <a:xfrm>
            <a:off x="817775" y="218875"/>
            <a:ext cx="5598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HITTER TEST</a:t>
            </a:r>
            <a:r>
              <a:rPr lang="en" sz="2400"/>
              <a:t> CASES</a:t>
            </a:r>
            <a:endParaRPr sz="2400"/>
          </a:p>
        </p:txBody>
      </p:sp>
      <p:sp>
        <p:nvSpPr>
          <p:cNvPr id="325" name="Google Shape;325;p42"/>
          <p:cNvSpPr txBox="1"/>
          <p:nvPr/>
        </p:nvSpPr>
        <p:spPr>
          <a:xfrm>
            <a:off x="5402200" y="4749850"/>
            <a:ext cx="301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baseball-reference.com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26" name="Google Shape;326;p42"/>
          <p:cNvGrpSpPr/>
          <p:nvPr/>
        </p:nvGrpSpPr>
        <p:grpSpPr>
          <a:xfrm>
            <a:off x="369029" y="852600"/>
            <a:ext cx="3528169" cy="3893195"/>
            <a:chOff x="4287801" y="442500"/>
            <a:chExt cx="3474659" cy="4053300"/>
          </a:xfrm>
        </p:grpSpPr>
        <p:grpSp>
          <p:nvGrpSpPr>
            <p:cNvPr id="327" name="Google Shape;327;p42"/>
            <p:cNvGrpSpPr/>
            <p:nvPr/>
          </p:nvGrpSpPr>
          <p:grpSpPr>
            <a:xfrm>
              <a:off x="4287801" y="442500"/>
              <a:ext cx="3474659" cy="4053300"/>
              <a:chOff x="391344" y="405325"/>
              <a:chExt cx="3410206" cy="4053300"/>
            </a:xfrm>
          </p:grpSpPr>
          <p:sp>
            <p:nvSpPr>
              <p:cNvPr id="328" name="Google Shape;328;p42"/>
              <p:cNvSpPr/>
              <p:nvPr/>
            </p:nvSpPr>
            <p:spPr>
              <a:xfrm>
                <a:off x="391344" y="405325"/>
                <a:ext cx="3354300" cy="4053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2"/>
              <p:cNvSpPr txBox="1"/>
              <p:nvPr/>
            </p:nvSpPr>
            <p:spPr>
              <a:xfrm>
                <a:off x="503400" y="405325"/>
                <a:ext cx="3130200" cy="5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600">
                    <a:latin typeface="Karla"/>
                    <a:ea typeface="Karla"/>
                    <a:cs typeface="Karla"/>
                    <a:sym typeface="Karla"/>
                  </a:rPr>
                  <a:t>Anthony Rizzo</a:t>
                </a:r>
                <a:endParaRPr sz="36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30" name="Google Shape;330;p42"/>
              <p:cNvSpPr txBox="1"/>
              <p:nvPr/>
            </p:nvSpPr>
            <p:spPr>
              <a:xfrm>
                <a:off x="573025" y="3452400"/>
                <a:ext cx="2907300" cy="3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Actual 2018:  $7,285,714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31" name="Google Shape;331;p42"/>
              <p:cNvSpPr txBox="1"/>
              <p:nvPr/>
            </p:nvSpPr>
            <p:spPr>
              <a:xfrm>
                <a:off x="447250" y="3815700"/>
                <a:ext cx="3354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Calculated 2018: $15,085,000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pic>
          <p:nvPicPr>
            <p:cNvPr id="332" name="Google Shape;33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650" y="1180550"/>
              <a:ext cx="1350950" cy="2026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Google Shape;333;p42"/>
          <p:cNvPicPr preferRelativeResize="0"/>
          <p:nvPr/>
        </p:nvPicPr>
        <p:blipFill rotWithShape="1">
          <a:blip r:embed="rId4">
            <a:alphaModFix/>
          </a:blip>
          <a:srcRect b="42286" l="0" r="0" t="0"/>
          <a:stretch/>
        </p:blipFill>
        <p:spPr>
          <a:xfrm>
            <a:off x="4183300" y="953864"/>
            <a:ext cx="4450350" cy="36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433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4294967295" type="ctrTitle"/>
          </p:nvPr>
        </p:nvSpPr>
        <p:spPr>
          <a:xfrm>
            <a:off x="685800" y="1594575"/>
            <a:ext cx="52515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44336"/>
                </a:solidFill>
              </a:rPr>
              <a:t>Problem </a:t>
            </a:r>
            <a:r>
              <a:rPr lang="en" sz="3600">
                <a:solidFill>
                  <a:srgbClr val="FF9900"/>
                </a:solidFill>
              </a:rPr>
              <a:t>&amp;</a:t>
            </a:r>
            <a:r>
              <a:rPr lang="en" sz="3600">
                <a:solidFill>
                  <a:srgbClr val="F44336"/>
                </a:solidFill>
              </a:rPr>
              <a:t> </a:t>
            </a:r>
            <a:r>
              <a:rPr lang="en" sz="3600"/>
              <a:t>Goal</a:t>
            </a:r>
            <a:endParaRPr sz="3600">
              <a:solidFill>
                <a:srgbClr val="F44336"/>
              </a:solidFill>
            </a:endParaRPr>
          </a:p>
        </p:txBody>
      </p:sp>
      <p:sp>
        <p:nvSpPr>
          <p:cNvPr id="98" name="Google Shape;98;p16"/>
          <p:cNvSpPr txBox="1"/>
          <p:nvPr>
            <p:ph idx="4294967295" type="subTitle"/>
          </p:nvPr>
        </p:nvSpPr>
        <p:spPr>
          <a:xfrm>
            <a:off x="685800" y="2298375"/>
            <a:ext cx="6797100" cy="27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 sz="1800">
                <a:solidFill>
                  <a:schemeClr val="dk2"/>
                </a:solidFill>
              </a:rPr>
              <a:t>MLB Players go through contract negotiations with team’s front offices.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▸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Some Athletes are overpaid, and others underpaid.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▸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goal is to calculate a universal salary for athletes in the MLB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▹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Salary based on individual player stats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▹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Use listed salary made from 2018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▹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Instill our algorithm to calculate the players ideal salary based on their stats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99" name="Google Shape;99;p16"/>
          <p:cNvGrpSpPr/>
          <p:nvPr/>
        </p:nvGrpSpPr>
        <p:grpSpPr>
          <a:xfrm>
            <a:off x="685805" y="327072"/>
            <a:ext cx="664653" cy="1053757"/>
            <a:chOff x="6718575" y="2318625"/>
            <a:chExt cx="256950" cy="407375"/>
          </a:xfrm>
        </p:grpSpPr>
        <p:sp>
          <p:nvSpPr>
            <p:cNvPr id="100" name="Google Shape;100;p1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idx="4294967295" type="title"/>
          </p:nvPr>
        </p:nvSpPr>
        <p:spPr>
          <a:xfrm>
            <a:off x="838249" y="222850"/>
            <a:ext cx="3636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PITCHER </a:t>
            </a:r>
            <a:r>
              <a:rPr lang="en" sz="2400">
                <a:solidFill>
                  <a:schemeClr val="accent5"/>
                </a:solidFill>
              </a:rPr>
              <a:t>TEST</a:t>
            </a:r>
            <a:r>
              <a:rPr lang="en" sz="2400"/>
              <a:t> CASES</a:t>
            </a:r>
            <a:endParaRPr sz="2400"/>
          </a:p>
        </p:txBody>
      </p:sp>
      <p:sp>
        <p:nvSpPr>
          <p:cNvPr id="339" name="Google Shape;339;p43"/>
          <p:cNvSpPr txBox="1"/>
          <p:nvPr/>
        </p:nvSpPr>
        <p:spPr>
          <a:xfrm>
            <a:off x="5416175" y="4749850"/>
            <a:ext cx="301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baseball-reference.com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40" name="Google Shape;340;p43"/>
          <p:cNvGrpSpPr/>
          <p:nvPr/>
        </p:nvGrpSpPr>
        <p:grpSpPr>
          <a:xfrm>
            <a:off x="331264" y="896914"/>
            <a:ext cx="3429881" cy="3812737"/>
            <a:chOff x="392363" y="431915"/>
            <a:chExt cx="3499522" cy="4063885"/>
          </a:xfrm>
        </p:grpSpPr>
        <p:grpSp>
          <p:nvGrpSpPr>
            <p:cNvPr id="341" name="Google Shape;341;p43"/>
            <p:cNvGrpSpPr/>
            <p:nvPr/>
          </p:nvGrpSpPr>
          <p:grpSpPr>
            <a:xfrm>
              <a:off x="392363" y="431915"/>
              <a:ext cx="3499522" cy="4063885"/>
              <a:chOff x="366942" y="394740"/>
              <a:chExt cx="3434608" cy="4063885"/>
            </a:xfrm>
          </p:grpSpPr>
          <p:sp>
            <p:nvSpPr>
              <p:cNvPr id="342" name="Google Shape;342;p43"/>
              <p:cNvSpPr/>
              <p:nvPr/>
            </p:nvSpPr>
            <p:spPr>
              <a:xfrm>
                <a:off x="366942" y="405325"/>
                <a:ext cx="3354300" cy="4053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43"/>
              <p:cNvSpPr txBox="1"/>
              <p:nvPr/>
            </p:nvSpPr>
            <p:spPr>
              <a:xfrm>
                <a:off x="936245" y="394740"/>
                <a:ext cx="2376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600">
                    <a:latin typeface="Karla"/>
                    <a:ea typeface="Karla"/>
                    <a:cs typeface="Karla"/>
                    <a:sym typeface="Karla"/>
                  </a:rPr>
                  <a:t>Jon Lester</a:t>
                </a:r>
                <a:endParaRPr sz="36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44" name="Google Shape;344;p43"/>
              <p:cNvSpPr txBox="1"/>
              <p:nvPr/>
            </p:nvSpPr>
            <p:spPr>
              <a:xfrm>
                <a:off x="573025" y="3452400"/>
                <a:ext cx="2907300" cy="3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Actual 2018:  $22,500,000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45" name="Google Shape;345;p43"/>
              <p:cNvSpPr txBox="1"/>
              <p:nvPr/>
            </p:nvSpPr>
            <p:spPr>
              <a:xfrm>
                <a:off x="447250" y="3815700"/>
                <a:ext cx="3354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Calculated 2018: $7,716,200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pic>
          <p:nvPicPr>
            <p:cNvPr id="346" name="Google Shape;34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1325" y="1275296"/>
              <a:ext cx="1327934" cy="19918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43"/>
          <p:cNvGrpSpPr/>
          <p:nvPr/>
        </p:nvGrpSpPr>
        <p:grpSpPr>
          <a:xfrm>
            <a:off x="3989942" y="896916"/>
            <a:ext cx="3515313" cy="3822667"/>
            <a:chOff x="4287801" y="442500"/>
            <a:chExt cx="3474659" cy="4053300"/>
          </a:xfrm>
        </p:grpSpPr>
        <p:grpSp>
          <p:nvGrpSpPr>
            <p:cNvPr id="348" name="Google Shape;348;p43"/>
            <p:cNvGrpSpPr/>
            <p:nvPr/>
          </p:nvGrpSpPr>
          <p:grpSpPr>
            <a:xfrm>
              <a:off x="4287801" y="442500"/>
              <a:ext cx="3474659" cy="4053300"/>
              <a:chOff x="391344" y="405325"/>
              <a:chExt cx="3410206" cy="4053300"/>
            </a:xfrm>
          </p:grpSpPr>
          <p:sp>
            <p:nvSpPr>
              <p:cNvPr id="349" name="Google Shape;349;p43"/>
              <p:cNvSpPr/>
              <p:nvPr/>
            </p:nvSpPr>
            <p:spPr>
              <a:xfrm>
                <a:off x="391344" y="405325"/>
                <a:ext cx="3354300" cy="4053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43"/>
              <p:cNvSpPr txBox="1"/>
              <p:nvPr/>
            </p:nvSpPr>
            <p:spPr>
              <a:xfrm>
                <a:off x="475146" y="405325"/>
                <a:ext cx="3298500" cy="5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600">
                    <a:latin typeface="Karla"/>
                    <a:ea typeface="Karla"/>
                    <a:cs typeface="Karla"/>
                    <a:sym typeface="Karla"/>
                  </a:rPr>
                  <a:t>Kyle Hendricks</a:t>
                </a:r>
                <a:endParaRPr sz="36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51" name="Google Shape;351;p43"/>
              <p:cNvSpPr txBox="1"/>
              <p:nvPr/>
            </p:nvSpPr>
            <p:spPr>
              <a:xfrm>
                <a:off x="573025" y="3452400"/>
                <a:ext cx="2907300" cy="3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Actual 2018:  $4,175,000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52" name="Google Shape;352;p43"/>
              <p:cNvSpPr txBox="1"/>
              <p:nvPr/>
            </p:nvSpPr>
            <p:spPr>
              <a:xfrm>
                <a:off x="447250" y="3815700"/>
                <a:ext cx="3354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Calculated 2018: $8,043,978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pic>
          <p:nvPicPr>
            <p:cNvPr id="353" name="Google Shape;35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55050" y="1254922"/>
              <a:ext cx="1358025" cy="2037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idx="4294967295" type="title"/>
          </p:nvPr>
        </p:nvSpPr>
        <p:spPr>
          <a:xfrm>
            <a:off x="838249" y="222850"/>
            <a:ext cx="36360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PITCHER TEST</a:t>
            </a:r>
            <a:r>
              <a:rPr lang="en" sz="2400"/>
              <a:t> CASES</a:t>
            </a:r>
            <a:endParaRPr sz="2400"/>
          </a:p>
        </p:txBody>
      </p:sp>
      <p:sp>
        <p:nvSpPr>
          <p:cNvPr id="359" name="Google Shape;359;p44"/>
          <p:cNvSpPr txBox="1"/>
          <p:nvPr/>
        </p:nvSpPr>
        <p:spPr>
          <a:xfrm>
            <a:off x="5416175" y="4749850"/>
            <a:ext cx="301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baseball-reference.com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0" name="Google Shape;360;p44"/>
          <p:cNvGrpSpPr/>
          <p:nvPr/>
        </p:nvGrpSpPr>
        <p:grpSpPr>
          <a:xfrm>
            <a:off x="331264" y="896914"/>
            <a:ext cx="3429881" cy="3812737"/>
            <a:chOff x="392363" y="431915"/>
            <a:chExt cx="3499522" cy="4063885"/>
          </a:xfrm>
        </p:grpSpPr>
        <p:grpSp>
          <p:nvGrpSpPr>
            <p:cNvPr id="361" name="Google Shape;361;p44"/>
            <p:cNvGrpSpPr/>
            <p:nvPr/>
          </p:nvGrpSpPr>
          <p:grpSpPr>
            <a:xfrm>
              <a:off x="392363" y="431915"/>
              <a:ext cx="3499522" cy="4063885"/>
              <a:chOff x="366942" y="394740"/>
              <a:chExt cx="3434608" cy="4063885"/>
            </a:xfrm>
          </p:grpSpPr>
          <p:sp>
            <p:nvSpPr>
              <p:cNvPr id="362" name="Google Shape;362;p44"/>
              <p:cNvSpPr/>
              <p:nvPr/>
            </p:nvSpPr>
            <p:spPr>
              <a:xfrm>
                <a:off x="366942" y="405325"/>
                <a:ext cx="3354300" cy="4053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4"/>
              <p:cNvSpPr txBox="1"/>
              <p:nvPr/>
            </p:nvSpPr>
            <p:spPr>
              <a:xfrm>
                <a:off x="936245" y="394740"/>
                <a:ext cx="2376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600">
                    <a:latin typeface="Karla"/>
                    <a:ea typeface="Karla"/>
                    <a:cs typeface="Karla"/>
                    <a:sym typeface="Karla"/>
                  </a:rPr>
                  <a:t>Jon Lester</a:t>
                </a:r>
                <a:endParaRPr sz="36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64" name="Google Shape;364;p44"/>
              <p:cNvSpPr txBox="1"/>
              <p:nvPr/>
            </p:nvSpPr>
            <p:spPr>
              <a:xfrm>
                <a:off x="573025" y="3452400"/>
                <a:ext cx="2907300" cy="3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Actual 2018:  $22,500,000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  <p:sp>
            <p:nvSpPr>
              <p:cNvPr id="365" name="Google Shape;365;p44"/>
              <p:cNvSpPr txBox="1"/>
              <p:nvPr/>
            </p:nvSpPr>
            <p:spPr>
              <a:xfrm>
                <a:off x="447250" y="3815700"/>
                <a:ext cx="3354300" cy="5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Calculated 2018: $</a:t>
                </a:r>
                <a:r>
                  <a:rPr lang="en" sz="1800">
                    <a:latin typeface="Karla"/>
                    <a:ea typeface="Karla"/>
                    <a:cs typeface="Karla"/>
                    <a:sym typeface="Karla"/>
                  </a:rPr>
                  <a:t>22,443,882</a:t>
                </a:r>
                <a:endParaRPr sz="1800">
                  <a:latin typeface="Karla"/>
                  <a:ea typeface="Karla"/>
                  <a:cs typeface="Karla"/>
                  <a:sym typeface="Karla"/>
                </a:endParaRPr>
              </a:p>
            </p:txBody>
          </p:sp>
        </p:grpSp>
        <p:pic>
          <p:nvPicPr>
            <p:cNvPr id="366" name="Google Shape;366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1325" y="1275296"/>
              <a:ext cx="1327934" cy="19918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375" y="876813"/>
            <a:ext cx="2613649" cy="37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248" y="1009450"/>
            <a:ext cx="2351176" cy="34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idx="4294967295" type="title"/>
          </p:nvPr>
        </p:nvSpPr>
        <p:spPr>
          <a:xfrm>
            <a:off x="838250" y="222850"/>
            <a:ext cx="48285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Why Contracts Matter</a:t>
            </a:r>
            <a:endParaRPr sz="2400"/>
          </a:p>
        </p:txBody>
      </p:sp>
      <p:sp>
        <p:nvSpPr>
          <p:cNvPr id="374" name="Google Shape;374;p45"/>
          <p:cNvSpPr txBox="1"/>
          <p:nvPr/>
        </p:nvSpPr>
        <p:spPr>
          <a:xfrm>
            <a:off x="5416175" y="4749850"/>
            <a:ext cx="301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baseball-reference.com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75" name="Google Shape;375;p45"/>
          <p:cNvGrpSpPr/>
          <p:nvPr/>
        </p:nvGrpSpPr>
        <p:grpSpPr>
          <a:xfrm>
            <a:off x="331264" y="896914"/>
            <a:ext cx="3429881" cy="3812737"/>
            <a:chOff x="366942" y="394740"/>
            <a:chExt cx="3434608" cy="4063885"/>
          </a:xfrm>
        </p:grpSpPr>
        <p:sp>
          <p:nvSpPr>
            <p:cNvPr id="376" name="Google Shape;376;p45"/>
            <p:cNvSpPr/>
            <p:nvPr/>
          </p:nvSpPr>
          <p:spPr>
            <a:xfrm>
              <a:off x="366942" y="405325"/>
              <a:ext cx="3354300" cy="405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5"/>
            <p:cNvSpPr txBox="1"/>
            <p:nvPr/>
          </p:nvSpPr>
          <p:spPr>
            <a:xfrm>
              <a:off x="936245" y="394740"/>
              <a:ext cx="2376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Karla"/>
                  <a:ea typeface="Karla"/>
                  <a:cs typeface="Karla"/>
                  <a:sym typeface="Karla"/>
                </a:rPr>
                <a:t>Clayton KerShaw</a:t>
              </a:r>
              <a:endParaRPr sz="22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8" name="Google Shape;378;p45"/>
            <p:cNvSpPr txBox="1"/>
            <p:nvPr/>
          </p:nvSpPr>
          <p:spPr>
            <a:xfrm>
              <a:off x="573025" y="3452400"/>
              <a:ext cx="29073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Actual 2014:  $6,571,000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79" name="Google Shape;379;p45"/>
            <p:cNvSpPr txBox="1"/>
            <p:nvPr/>
          </p:nvSpPr>
          <p:spPr>
            <a:xfrm>
              <a:off x="447250" y="3815700"/>
              <a:ext cx="33543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Actual</a:t>
              </a: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 2015: $35,000,000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</p:grp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13" y="1714500"/>
            <a:ext cx="1143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4146850" y="1223050"/>
            <a:ext cx="28770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2014 Led the league </a:t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Wins </a:t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Winning percentage</a:t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 ERA </a:t>
            </a:r>
            <a:endParaRPr sz="2400">
              <a:latin typeface="Karla"/>
              <a:ea typeface="Karla"/>
              <a:cs typeface="Karla"/>
              <a:sym typeface="Karl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Karla"/>
              <a:buChar char="●"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Allstar and was the MVP of the League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382" name="Google Shape;382;p45"/>
          <p:cNvGrpSpPr/>
          <p:nvPr/>
        </p:nvGrpSpPr>
        <p:grpSpPr>
          <a:xfrm>
            <a:off x="4146855" y="900826"/>
            <a:ext cx="3429799" cy="3812731"/>
            <a:chOff x="4213430" y="896914"/>
            <a:chExt cx="3429799" cy="3812731"/>
          </a:xfrm>
        </p:grpSpPr>
        <p:sp>
          <p:nvSpPr>
            <p:cNvPr id="383" name="Google Shape;383;p45"/>
            <p:cNvSpPr/>
            <p:nvPr/>
          </p:nvSpPr>
          <p:spPr>
            <a:xfrm>
              <a:off x="4213430" y="906845"/>
              <a:ext cx="3349500" cy="3802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5"/>
            <p:cNvSpPr txBox="1"/>
            <p:nvPr/>
          </p:nvSpPr>
          <p:spPr>
            <a:xfrm>
              <a:off x="4781936" y="896914"/>
              <a:ext cx="2372973" cy="498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Karla"/>
                  <a:ea typeface="Karla"/>
                  <a:cs typeface="Karla"/>
                  <a:sym typeface="Karla"/>
                </a:rPr>
                <a:t>Clayton KerShaw</a:t>
              </a:r>
              <a:endParaRPr sz="22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85" name="Google Shape;385;p45"/>
            <p:cNvSpPr txBox="1"/>
            <p:nvPr/>
          </p:nvSpPr>
          <p:spPr>
            <a:xfrm>
              <a:off x="4419224" y="3765611"/>
              <a:ext cx="2903230" cy="340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LPF</a:t>
              </a: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 2014:  $</a:t>
              </a: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29,779,202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386" name="Google Shape;386;p45"/>
            <p:cNvSpPr txBox="1"/>
            <p:nvPr/>
          </p:nvSpPr>
          <p:spPr>
            <a:xfrm>
              <a:off x="4293625" y="4106459"/>
              <a:ext cx="3349604" cy="498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LPF</a:t>
              </a: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 2018: $</a:t>
              </a:r>
              <a:r>
                <a:rPr lang="en" sz="1800">
                  <a:latin typeface="Karla"/>
                  <a:ea typeface="Karla"/>
                  <a:cs typeface="Karla"/>
                  <a:sym typeface="Karla"/>
                </a:rPr>
                <a:t>21,409,282</a:t>
              </a:r>
              <a:endParaRPr sz="1800">
                <a:latin typeface="Karla"/>
                <a:ea typeface="Karla"/>
                <a:cs typeface="Karla"/>
                <a:sym typeface="Karla"/>
              </a:endParaRPr>
            </a:p>
          </p:txBody>
        </p:sp>
        <p:pic>
          <p:nvPicPr>
            <p:cNvPr id="387" name="Google Shape;38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6813" y="1714500"/>
              <a:ext cx="1143000" cy="1714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BC34A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00" y="697625"/>
            <a:ext cx="6435875" cy="3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Fix VS Mac Sql Server Object Explorer issue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Implement Saved Roster Feature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Players positions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Webcrawler database connection</a:t>
            </a:r>
            <a:endParaRPr sz="1800"/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Next Steps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44336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4336"/>
                </a:solidFill>
              </a:rPr>
              <a:t>CREDITS</a:t>
            </a:r>
            <a:endParaRPr>
              <a:solidFill>
                <a:srgbClr val="F44336"/>
              </a:solidFill>
            </a:endParaRPr>
          </a:p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806350" y="2293600"/>
            <a:ext cx="5324100" cy="27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</a:pPr>
            <a:r>
              <a:rPr lang="en" sz="12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https://docs.microsoft.com/en-us/dotnet/csharp/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▸"/>
            </a:pPr>
            <a:r>
              <a:rPr lang="en" sz="12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https://docs.microsoft.com/en-us/aspnet/core/tutorials/razor-pages/sql?view=aspnetcore-2.2&amp;tabs=visual-studio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▸"/>
            </a:pPr>
            <a:r>
              <a:rPr lang="en" sz="12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https://msdn.microsoft.com/en-us/magazine/mt842512.aspx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▸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Baseball Stats Information: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▸"/>
            </a:pPr>
            <a:r>
              <a:rPr lang="en" sz="12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https://www.baseball-reference.com/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405" name="Google Shape;405;p48"/>
          <p:cNvGrpSpPr/>
          <p:nvPr/>
        </p:nvGrpSpPr>
        <p:grpSpPr>
          <a:xfrm>
            <a:off x="927929" y="1325568"/>
            <a:ext cx="449033" cy="449033"/>
            <a:chOff x="2594050" y="1631825"/>
            <a:chExt cx="439625" cy="439625"/>
          </a:xfrm>
        </p:grpSpPr>
        <p:sp>
          <p:nvSpPr>
            <p:cNvPr id="406" name="Google Shape;406;p4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572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>
            <p:ph idx="4294967295" type="ctrTitle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722"/>
                </a:solidFill>
              </a:rPr>
              <a:t>THANKS!</a:t>
            </a:r>
            <a:endParaRPr sz="1800">
              <a:solidFill>
                <a:srgbClr val="FF5722"/>
              </a:solidFill>
            </a:endParaRPr>
          </a:p>
        </p:txBody>
      </p:sp>
      <p:sp>
        <p:nvSpPr>
          <p:cNvPr id="415" name="Google Shape;415;p49"/>
          <p:cNvSpPr txBox="1"/>
          <p:nvPr>
            <p:ph idx="4294967295" type="subTitle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416" name="Google Shape;416;p49"/>
          <p:cNvSpPr txBox="1"/>
          <p:nvPr>
            <p:ph idx="4294967295" type="body"/>
          </p:nvPr>
        </p:nvSpPr>
        <p:spPr>
          <a:xfrm>
            <a:off x="685800" y="3836000"/>
            <a:ext cx="45315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DEMO Time!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417" name="Google Shape;417;p49"/>
          <p:cNvGrpSpPr/>
          <p:nvPr/>
        </p:nvGrpSpPr>
        <p:grpSpPr>
          <a:xfrm>
            <a:off x="792663" y="2113065"/>
            <a:ext cx="432176" cy="432176"/>
            <a:chOff x="1278900" y="2333250"/>
            <a:chExt cx="381175" cy="381175"/>
          </a:xfrm>
        </p:grpSpPr>
        <p:sp>
          <p:nvSpPr>
            <p:cNvPr id="418" name="Google Shape;418;p49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9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9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4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883900" y="3548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Hosted @</a:t>
            </a:r>
            <a:endParaRPr sz="3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http://45.55.137.42:5000</a:t>
            </a:r>
            <a:endParaRPr sz="17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07D8B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Examples: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29" name="Google Shape;429;p50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30" name="Google Shape;430;p5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5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45" name="Google Shape;445;p5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50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51" name="Google Shape;451;p50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0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50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59" name="Google Shape;459;p5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50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" name="Google Shape;464;p5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65" name="Google Shape;465;p5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0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73" name="Google Shape;473;p5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Google Shape;477;p50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0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0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0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50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82" name="Google Shape;482;p5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5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85" name="Google Shape;485;p5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50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88" name="Google Shape;488;p50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50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92" name="Google Shape;492;p50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50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00" name="Google Shape;500;p5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50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07" name="Google Shape;507;p5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50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2" name="Google Shape;512;p50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13" name="Google Shape;513;p50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5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16" name="Google Shape;516;p50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50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22" name="Google Shape;522;p50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5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25" name="Google Shape;525;p50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50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33" name="Google Shape;533;p50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50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39" name="Google Shape;539;p5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50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48" name="Google Shape;548;p5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50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53" name="Google Shape;553;p50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50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58" name="Google Shape;558;p50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50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63" name="Google Shape;563;p5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5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66" name="Google Shape;566;p5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0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69" name="Google Shape;569;p5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50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50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73" name="Google Shape;573;p5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5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76" name="Google Shape;576;p5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50"/>
          <p:cNvSpPr/>
          <p:nvPr/>
        </p:nvSpPr>
        <p:spPr>
          <a:xfrm>
            <a:off x="925488" y="2615222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0"/>
          <p:cNvSpPr/>
          <p:nvPr/>
        </p:nvSpPr>
        <p:spPr>
          <a:xfrm>
            <a:off x="1518105" y="2605497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50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87" name="Google Shape;587;p5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50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50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91" name="Google Shape;591;p5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50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94" name="Google Shape;594;p5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50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99" name="Google Shape;599;p5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50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0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04" name="Google Shape;604;p5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50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11" name="Google Shape;611;p50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50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21" name="Google Shape;621;p5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5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25" name="Google Shape;625;p5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50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29" name="Google Shape;629;p5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" name="Google Shape;634;p5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35" name="Google Shape;635;p50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50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38" name="Google Shape;638;p5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5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46" name="Google Shape;646;p5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50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53" name="Google Shape;653;p5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5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56" name="Google Shape;656;p5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50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4" name="Google Shape;664;p5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65" name="Google Shape;665;p5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50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74" name="Google Shape;674;p50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50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77" name="Google Shape;677;p5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50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84" name="Google Shape;684;p50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0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92" name="Google Shape;692;p5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5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96" name="Google Shape;696;p50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50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03" name="Google Shape;703;p50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50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07" name="Google Shape;707;p50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50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11" name="Google Shape;711;p50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50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17" name="Google Shape;717;p5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5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45" name="Google Shape;745;p5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Google Shape;768;p50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69" name="Google Shape;769;p50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50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84" name="Google Shape;784;p50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50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88" name="Google Shape;788;p50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5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95" name="Google Shape;795;p5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Google Shape;803;p50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04" name="Google Shape;804;p5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50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08" name="Google Shape;808;p50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50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14" name="Google Shape;814;p50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0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0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0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0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50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22" name="Google Shape;822;p50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0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0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50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29" name="Google Shape;829;p50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0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0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0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0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0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50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39" name="Google Shape;839;p5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50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51" name="Google Shape;851;p50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0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0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50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57" name="Google Shape;857;p50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0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0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0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5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65" name="Google Shape;865;p5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5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68" name="Google Shape;868;p5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FF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5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71" name="Google Shape;871;p5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3" name="Google Shape;873;p50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0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0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07D8B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1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Now you can use any emoji as an icon!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2" name="Google Shape;882;p51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Karla"/>
                <a:ea typeface="Karla"/>
                <a:cs typeface="Karla"/>
                <a:sym typeface="Karla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3" name="Google Shape;883;p51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EB3B"/>
                </a:solidFill>
              </a:rPr>
              <a:t>😉</a:t>
            </a:r>
            <a:endParaRPr sz="9600">
              <a:solidFill>
                <a:srgbClr val="FFEB3B"/>
              </a:solidFill>
            </a:endParaRPr>
          </a:p>
        </p:txBody>
      </p:sp>
      <p:sp>
        <p:nvSpPr>
          <p:cNvPr id="884" name="Google Shape;884;p5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68450" y="1109050"/>
            <a:ext cx="53241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Consumers</a:t>
            </a:r>
            <a:endParaRPr sz="2400"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68450" y="2153800"/>
            <a:ext cx="53241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Main Consumers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>
                <a:solidFill>
                  <a:schemeClr val="dk2"/>
                </a:solidFill>
              </a:rPr>
              <a:t>Team managers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Third party agencies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Individual players’ agents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7834400" y="826138"/>
            <a:ext cx="708832" cy="768600"/>
            <a:chOff x="1923075" y="3694075"/>
            <a:chExt cx="437200" cy="341600"/>
          </a:xfrm>
        </p:grpSpPr>
        <p:sp>
          <p:nvSpPr>
            <p:cNvPr id="115" name="Google Shape;115;p17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C78D8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4294967295" type="ctrTitle"/>
          </p:nvPr>
        </p:nvSpPr>
        <p:spPr>
          <a:xfrm>
            <a:off x="685800" y="1812725"/>
            <a:ext cx="5825400" cy="4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Technologies we are using</a:t>
            </a:r>
            <a:endParaRPr sz="3000">
              <a:solidFill>
                <a:srgbClr val="3C78D8"/>
              </a:solidFill>
            </a:endParaRPr>
          </a:p>
        </p:txBody>
      </p:sp>
      <p:sp>
        <p:nvSpPr>
          <p:cNvPr id="129" name="Google Shape;129;p18"/>
          <p:cNvSpPr txBox="1"/>
          <p:nvPr>
            <p:ph idx="4294967295" type="body"/>
          </p:nvPr>
        </p:nvSpPr>
        <p:spPr>
          <a:xfrm>
            <a:off x="743925" y="2440025"/>
            <a:ext cx="6943200" cy="22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 sz="1800">
                <a:solidFill>
                  <a:schemeClr val="dk2"/>
                </a:solidFill>
              </a:rPr>
              <a:t>We are using C# with ASP.NET Core as our Framework</a:t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sz="1800">
                <a:solidFill>
                  <a:schemeClr val="dk2"/>
                </a:solidFill>
              </a:rPr>
              <a:t>Razor</a:t>
            </a:r>
            <a:r>
              <a:rPr b="1" lang="en" sz="23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2"/>
                </a:solidFill>
              </a:rPr>
              <a:t>Pages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 sz="1800">
                <a:solidFill>
                  <a:schemeClr val="dk2"/>
                </a:solidFill>
              </a:rPr>
              <a:t>MySql database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 sz="1800">
                <a:solidFill>
                  <a:schemeClr val="dk2"/>
                </a:solidFill>
              </a:rPr>
              <a:t>HTML and CSS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▸"/>
            </a:pPr>
            <a:r>
              <a:rPr lang="en" sz="1800">
                <a:solidFill>
                  <a:schemeClr val="dk2"/>
                </a:solidFill>
              </a:rPr>
              <a:t>GitHub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>
            <a:off x="824944" y="1000691"/>
            <a:ext cx="877704" cy="659629"/>
            <a:chOff x="5247525" y="3007275"/>
            <a:chExt cx="517575" cy="384825"/>
          </a:xfrm>
        </p:grpSpPr>
        <p:sp>
          <p:nvSpPr>
            <p:cNvPr id="131" name="Google Shape;131;p1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solidFill>
              <a:srgbClr val="000000"/>
            </a:solidFill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solidFill>
              <a:srgbClr val="000000"/>
            </a:solidFill>
            <a:ln cap="rnd" cmpd="sng" w="121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91E6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91E63"/>
                </a:solidFill>
              </a:rPr>
              <a:t>Razor</a:t>
            </a:r>
            <a:endParaRPr b="1">
              <a:solidFill>
                <a:srgbClr val="E91E6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▸"/>
            </a:pPr>
            <a:r>
              <a:rPr lang="en" sz="1400">
                <a:solidFill>
                  <a:schemeClr val="dk2"/>
                </a:solidFill>
              </a:rPr>
              <a:t>new feature in ASP.NET Core 2.0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▸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Simple way to organize code within ASP.NET Core applications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▸"/>
            </a:pPr>
            <a:r>
              <a:rPr lang="en"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@page with a .cshtml extension</a:t>
            </a:r>
            <a:endParaRPr sz="1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841000" y="1774625"/>
            <a:ext cx="48687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Razor Page </a:t>
            </a:r>
            <a:r>
              <a:rPr lang="en" sz="3000">
                <a:solidFill>
                  <a:srgbClr val="E91E63"/>
                </a:solidFill>
              </a:rPr>
              <a:t>vs</a:t>
            </a:r>
            <a:r>
              <a:rPr lang="en" sz="3000"/>
              <a:t> MVC</a:t>
            </a:r>
            <a:endParaRPr sz="3000"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3665553" y="2492425"/>
            <a:ext cx="37095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91E63"/>
                </a:solidFill>
              </a:rPr>
              <a:t>MVC</a:t>
            </a:r>
            <a:endParaRPr b="1">
              <a:solidFill>
                <a:srgbClr val="E91E6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▸"/>
            </a:pPr>
            <a:r>
              <a:rPr lang="en" sz="1400">
                <a:solidFill>
                  <a:schemeClr val="dk2"/>
                </a:solidFill>
              </a:rPr>
              <a:t>3 Root Level Folders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/Controllers/CartController.cs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/ViewModels/CartViewModel.cs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/Views/Cart/Index.cshtml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▸"/>
            </a:pPr>
            <a:r>
              <a:rPr lang="en" sz="1400">
                <a:solidFill>
                  <a:schemeClr val="dk2"/>
                </a:solidFill>
              </a:rPr>
              <a:t>Razor Pages has 1 Root Level Folder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▹"/>
            </a:pPr>
            <a:r>
              <a:rPr lang="en" sz="1400">
                <a:solidFill>
                  <a:schemeClr val="dk2"/>
                </a:solidFill>
              </a:rPr>
              <a:t>/Pages/Cart/Index.cshtml</a:t>
            </a:r>
            <a:endParaRPr sz="1400"/>
          </a:p>
        </p:txBody>
      </p:sp>
      <p:sp>
        <p:nvSpPr>
          <p:cNvPr id="140" name="Google Shape;140;p19"/>
          <p:cNvSpPr/>
          <p:nvPr/>
        </p:nvSpPr>
        <p:spPr>
          <a:xfrm>
            <a:off x="956177" y="1332826"/>
            <a:ext cx="485675" cy="441808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91E6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841000" y="1884100"/>
            <a:ext cx="26307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91E63"/>
                </a:solidFill>
              </a:rPr>
              <a:t>.cshtml</a:t>
            </a:r>
            <a:endParaRPr sz="1800">
              <a:solidFill>
                <a:srgbClr val="E91E63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562101" y="2453800"/>
            <a:ext cx="26718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@page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@model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Html syntax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asp-for= “”</a:t>
            </a:r>
            <a:endParaRPr/>
          </a:p>
        </p:txBody>
      </p:sp>
      <p:sp>
        <p:nvSpPr>
          <p:cNvPr id="147" name="Google Shape;147;p20"/>
          <p:cNvSpPr txBox="1"/>
          <p:nvPr>
            <p:ph idx="2" type="body"/>
          </p:nvPr>
        </p:nvSpPr>
        <p:spPr>
          <a:xfrm>
            <a:off x="3081500" y="2416225"/>
            <a:ext cx="48372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Namespace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Model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"/>
              <a:t>Tag Helpers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"/>
              <a:t>public [data type] [nameOfObject] {get; set;}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"/>
              <a:t>OnPost()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"/>
              <a:t>Method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▹"/>
            </a:pPr>
            <a:r>
              <a:rPr lang="en"/>
              <a:t>OnGet()</a:t>
            </a:r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3512800" y="1884100"/>
            <a:ext cx="2630700" cy="4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91E63"/>
                </a:solidFill>
              </a:rPr>
              <a:t>.cshtml.cs</a:t>
            </a:r>
            <a:endParaRPr sz="1800">
              <a:solidFill>
                <a:srgbClr val="E91E63"/>
              </a:solidFill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956177" y="1332826"/>
            <a:ext cx="485675" cy="441808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8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4482825" y="32500"/>
            <a:ext cx="4020814" cy="5078524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632450" y="1439850"/>
            <a:ext cx="2334900" cy="86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800"/>
                </a:solidFill>
              </a:rPr>
              <a:t>WEBSITE</a:t>
            </a:r>
            <a:r>
              <a:rPr lang="en" sz="2400"/>
              <a:t> PROJECT</a:t>
            </a:r>
            <a:endParaRPr sz="2400"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838250" y="2419350"/>
            <a:ext cx="2334900" cy="22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LOGIN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REGISTER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SEARCH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MANUAL CALCULATOR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/>
              <a:t>ETC...</a:t>
            </a:r>
            <a:endParaRPr/>
          </a:p>
        </p:txBody>
      </p:sp>
      <p:grpSp>
        <p:nvGrpSpPr>
          <p:cNvPr id="157" name="Google Shape;157;p21"/>
          <p:cNvGrpSpPr/>
          <p:nvPr/>
        </p:nvGrpSpPr>
        <p:grpSpPr>
          <a:xfrm>
            <a:off x="968387" y="804259"/>
            <a:ext cx="460581" cy="436282"/>
            <a:chOff x="2583100" y="2973775"/>
            <a:chExt cx="461550" cy="437200"/>
          </a:xfrm>
        </p:grpSpPr>
        <p:sp>
          <p:nvSpPr>
            <p:cNvPr id="158" name="Google Shape;158;p2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650" y="249775"/>
            <a:ext cx="3720825" cy="38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C10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ctrTitle"/>
          </p:nvPr>
        </p:nvSpPr>
        <p:spPr>
          <a:xfrm>
            <a:off x="6146400" y="1810525"/>
            <a:ext cx="2798400" cy="12402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LOGIN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58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